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64548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9909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900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2108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6406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860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1234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4811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5982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319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6143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72788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500062"/>
            <a:ext cx="10515600" cy="1325563"/>
          </a:xfrm>
          <a:solidFill>
            <a:schemeClr val="bg2">
              <a:lumMod val="90000"/>
            </a:schemeClr>
          </a:solidFill>
          <a:scene3d>
            <a:camera prst="orthographicFront"/>
            <a:lightRig rig="threePt" dir="t"/>
          </a:scene3d>
          <a:sp3d>
            <a:bevelT prst="slope"/>
          </a:sp3d>
        </p:spPr>
        <p:txBody>
          <a:bodyPr/>
          <a:lstStyle/>
          <a:p>
            <a:pPr algn="ctr"/>
            <a:r>
              <a:rPr lang="es-CO" b="1" i="1" dirty="0" smtClean="0"/>
              <a:t>DIOS NOS HABLA A TRAVÉS DEL SUFRIMIENTO.</a:t>
            </a:r>
            <a:endParaRPr lang="es-CO" b="1" i="1" dirty="0"/>
          </a:p>
        </p:txBody>
      </p:sp>
      <p:sp>
        <p:nvSpPr>
          <p:cNvPr id="3" name="Marcador de contenido 2"/>
          <p:cNvSpPr>
            <a:spLocks noGrp="1"/>
          </p:cNvSpPr>
          <p:nvPr>
            <p:ph idx="1"/>
          </p:nvPr>
        </p:nvSpPr>
        <p:spPr>
          <a:xfrm>
            <a:off x="7251032" y="2021305"/>
            <a:ext cx="4102768" cy="4555958"/>
          </a:xfrm>
          <a:solidFill>
            <a:schemeClr val="accent3">
              <a:lumMod val="20000"/>
              <a:lumOff val="80000"/>
            </a:schemeClr>
          </a:solidFill>
          <a:scene3d>
            <a:camera prst="orthographicFront"/>
            <a:lightRig rig="threePt" dir="t"/>
          </a:scene3d>
          <a:sp3d>
            <a:bevelT prst="slope"/>
          </a:sp3d>
        </p:spPr>
        <p:txBody>
          <a:bodyPr>
            <a:normAutofit/>
          </a:bodyPr>
          <a:lstStyle/>
          <a:p>
            <a:pPr marL="0" indent="0" algn="ctr">
              <a:buNone/>
            </a:pPr>
            <a:endParaRPr lang="es-CO" dirty="0" smtClean="0"/>
          </a:p>
          <a:p>
            <a:pPr marL="0" indent="0" algn="ctr">
              <a:buNone/>
            </a:pPr>
            <a:r>
              <a:rPr lang="es-CO" dirty="0" smtClean="0"/>
              <a:t>"</a:t>
            </a:r>
            <a:r>
              <a:rPr lang="es-CO" sz="3200" i="1" dirty="0"/>
              <a:t>y sabemos que a los que aman a Dios, todas las cosas les ayudan a bien, esto es, a los que conforme a su </a:t>
            </a:r>
            <a:r>
              <a:rPr lang="es-CO" sz="3200" i="1" dirty="0" smtClean="0"/>
              <a:t>propósito </a:t>
            </a:r>
            <a:r>
              <a:rPr lang="es-CO" sz="3200" i="1" dirty="0"/>
              <a:t>son </a:t>
            </a:r>
            <a:r>
              <a:rPr lang="es-CO" sz="3200" i="1" dirty="0" smtClean="0"/>
              <a:t>llamados</a:t>
            </a:r>
            <a:r>
              <a:rPr lang="es-CO" sz="3200" dirty="0" smtClean="0"/>
              <a:t>“.</a:t>
            </a:r>
          </a:p>
          <a:p>
            <a:pPr marL="0" indent="0" algn="ctr">
              <a:buNone/>
            </a:pPr>
            <a:r>
              <a:rPr lang="es-CO" sz="3200" dirty="0" smtClean="0">
                <a:solidFill>
                  <a:srgbClr val="FF0000"/>
                </a:solidFill>
              </a:rPr>
              <a:t>Romanos 8:28.</a:t>
            </a:r>
            <a:endParaRPr lang="es-CO" sz="3200" dirty="0">
              <a:solidFill>
                <a:srgbClr val="FF0000"/>
              </a:solidFill>
            </a:endParaRPr>
          </a:p>
        </p:txBody>
      </p:sp>
      <p:pic>
        <p:nvPicPr>
          <p:cNvPr id="4" name="Imagen 3"/>
          <p:cNvPicPr>
            <a:picLocks noChangeAspect="1"/>
          </p:cNvPicPr>
          <p:nvPr/>
        </p:nvPicPr>
        <p:blipFill>
          <a:blip r:embed="rId2"/>
          <a:stretch>
            <a:fillRect/>
          </a:stretch>
        </p:blipFill>
        <p:spPr>
          <a:xfrm>
            <a:off x="838200" y="2021305"/>
            <a:ext cx="6019800" cy="4555958"/>
          </a:xfrm>
          <a:prstGeom prst="rect">
            <a:avLst/>
          </a:prstGeom>
        </p:spPr>
      </p:pic>
    </p:spTree>
    <p:extLst>
      <p:ext uri="{BB962C8B-B14F-4D97-AF65-F5344CB8AC3E}">
        <p14:creationId xmlns:p14="http://schemas.microsoft.com/office/powerpoint/2010/main" val="1566507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2310063" y="465222"/>
            <a:ext cx="7251032" cy="5935578"/>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3016977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6884" y="256674"/>
            <a:ext cx="11550316" cy="6352673"/>
          </a:xfrm>
          <a:solidFill>
            <a:schemeClr val="accent3">
              <a:lumMod val="20000"/>
              <a:lumOff val="80000"/>
            </a:schemeClr>
          </a:solidFill>
          <a:scene3d>
            <a:camera prst="orthographicFront"/>
            <a:lightRig rig="threePt" dir="t"/>
          </a:scene3d>
          <a:sp3d>
            <a:bevelT prst="slope"/>
          </a:sp3d>
        </p:spPr>
        <p:txBody>
          <a:bodyPr>
            <a:normAutofit fontScale="92500" lnSpcReduction="10000"/>
          </a:bodyPr>
          <a:lstStyle/>
          <a:p>
            <a:r>
              <a:rPr lang="es-CO" dirty="0"/>
              <a:t>Sabemos que, de acuerdo con el propósito eterno de Dios, todas las cosas contribuyen para el bienestar de aquellos que lo aman. Aun las dificultades y sufrimientos de esta vida, lejos de estorbar nuestra salvación, pueden cooperar con ella. El cristiano puede estar a cada paso en las manos de Dios y llevar a cabo los propósitos divinos. </a:t>
            </a:r>
          </a:p>
          <a:p>
            <a:pPr marL="0" indent="0">
              <a:buNone/>
            </a:pPr>
            <a:r>
              <a:rPr lang="es-CO" sz="3800" b="1" dirty="0"/>
              <a:t> A los que aman a Dios. </a:t>
            </a:r>
          </a:p>
          <a:p>
            <a:r>
              <a:rPr lang="es-CO" dirty="0" smtClean="0"/>
              <a:t>Estas palabras describen </a:t>
            </a:r>
            <a:r>
              <a:rPr lang="es-CO" dirty="0"/>
              <a:t>a los verdaderos seguidores </a:t>
            </a:r>
            <a:r>
              <a:rPr lang="es-CO" dirty="0" smtClean="0"/>
              <a:t>de </a:t>
            </a:r>
            <a:r>
              <a:rPr lang="es-CO" dirty="0"/>
              <a:t>Dios, a los que realmente tienen fe y confían en la conducción de Dios. Su amor por Dios es una respuesta al amor de Dios para ellos y porque </a:t>
            </a:r>
            <a:r>
              <a:rPr lang="es-CO" u="sng" dirty="0"/>
              <a:t>él obra en todas las cosas para su salvación</a:t>
            </a:r>
            <a:r>
              <a:rPr lang="es-CO" dirty="0"/>
              <a:t>. </a:t>
            </a:r>
            <a:r>
              <a:rPr lang="es-CO" dirty="0">
                <a:solidFill>
                  <a:srgbClr val="FF0000"/>
                </a:solidFill>
              </a:rPr>
              <a:t>El amor de Dios debe llegar primero al hombre y entrar en su corazón antes de que pueda amar a Dios </a:t>
            </a:r>
            <a:r>
              <a:rPr lang="es-CO" dirty="0" smtClean="0"/>
              <a:t>(Ver 1 Jo. 4:19</a:t>
            </a:r>
            <a:r>
              <a:rPr lang="es-CO" dirty="0"/>
              <a:t>), y el Espíritu Santo también debe iluminar primero a un hombre para que éste pueda orar como debe hacerlo </a:t>
            </a:r>
            <a:r>
              <a:rPr lang="es-CO" dirty="0" smtClean="0"/>
              <a:t>(Ver </a:t>
            </a:r>
            <a:r>
              <a:rPr lang="es-CO" dirty="0" err="1" smtClean="0"/>
              <a:t>Rom</a:t>
            </a:r>
            <a:r>
              <a:rPr lang="es-CO" dirty="0" smtClean="0"/>
              <a:t>. 8:26</a:t>
            </a:r>
            <a:r>
              <a:rPr lang="es-CO" dirty="0"/>
              <a:t>). </a:t>
            </a:r>
          </a:p>
          <a:p>
            <a:r>
              <a:rPr lang="es-CO" dirty="0"/>
              <a:t>E</a:t>
            </a:r>
            <a:r>
              <a:rPr lang="es-CO" dirty="0" smtClean="0"/>
              <a:t>sta </a:t>
            </a:r>
            <a:r>
              <a:rPr lang="es-CO" dirty="0"/>
              <a:t>es su </a:t>
            </a:r>
            <a:r>
              <a:rPr lang="es-CO" dirty="0" smtClean="0"/>
              <a:t>referencia en </a:t>
            </a:r>
            <a:r>
              <a:rPr lang="es-CO" dirty="0"/>
              <a:t>cuanto a nuestro amor para Dios. </a:t>
            </a:r>
            <a:r>
              <a:rPr lang="es-CO" dirty="0" smtClean="0"/>
              <a:t>Por </a:t>
            </a:r>
            <a:r>
              <a:rPr lang="es-CO" dirty="0"/>
              <a:t>supuesto, cada referencia que se hace a la </a:t>
            </a:r>
            <a:r>
              <a:rPr lang="es-CO" dirty="0" smtClean="0"/>
              <a:t>fe </a:t>
            </a:r>
            <a:r>
              <a:rPr lang="es-CO" dirty="0"/>
              <a:t>implica también amor, pues la fe cristiana se basa en el amor y en la admiración por Dios y por todo lo que él es. Dios siempre está empeñado en el bien de los que experimentan tal amor </a:t>
            </a:r>
            <a:r>
              <a:rPr lang="es-CO" dirty="0" smtClean="0">
                <a:solidFill>
                  <a:srgbClr val="FF0000"/>
                </a:solidFill>
              </a:rPr>
              <a:t>(Ver 1Co.2:9</a:t>
            </a:r>
            <a:r>
              <a:rPr lang="es-CO" dirty="0">
                <a:solidFill>
                  <a:srgbClr val="FF0000"/>
                </a:solidFill>
              </a:rPr>
              <a:t>, </a:t>
            </a:r>
            <a:r>
              <a:rPr lang="es-CO" dirty="0" smtClean="0">
                <a:solidFill>
                  <a:srgbClr val="FF0000"/>
                </a:solidFill>
              </a:rPr>
              <a:t>Ef.6:24</a:t>
            </a:r>
            <a:r>
              <a:rPr lang="es-CO" dirty="0">
                <a:solidFill>
                  <a:srgbClr val="FF0000"/>
                </a:solidFill>
              </a:rPr>
              <a:t>; </a:t>
            </a:r>
            <a:r>
              <a:rPr lang="es-CO" dirty="0" smtClean="0">
                <a:solidFill>
                  <a:srgbClr val="FF0000"/>
                </a:solidFill>
              </a:rPr>
              <a:t>2Ti.4:8</a:t>
            </a:r>
            <a:r>
              <a:rPr lang="es-CO" dirty="0">
                <a:solidFill>
                  <a:srgbClr val="FF0000"/>
                </a:solidFill>
              </a:rPr>
              <a:t>; </a:t>
            </a:r>
            <a:r>
              <a:rPr lang="es-CO" dirty="0" err="1" smtClean="0">
                <a:solidFill>
                  <a:srgbClr val="FF0000"/>
                </a:solidFill>
              </a:rPr>
              <a:t>Sant</a:t>
            </a:r>
            <a:r>
              <a:rPr lang="es-CO" dirty="0" smtClean="0">
                <a:solidFill>
                  <a:srgbClr val="FF0000"/>
                </a:solidFill>
              </a:rPr>
              <a:t>. 1:12</a:t>
            </a:r>
            <a:r>
              <a:rPr lang="es-CO" dirty="0">
                <a:solidFill>
                  <a:srgbClr val="FF0000"/>
                </a:solidFill>
              </a:rPr>
              <a:t>). </a:t>
            </a:r>
          </a:p>
        </p:txBody>
      </p:sp>
    </p:spTree>
    <p:extLst>
      <p:ext uri="{BB962C8B-B14F-4D97-AF65-F5344CB8AC3E}">
        <p14:creationId xmlns:p14="http://schemas.microsoft.com/office/powerpoint/2010/main" val="28512712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0632" y="176463"/>
            <a:ext cx="11694694" cy="6448925"/>
          </a:xfrm>
          <a:solidFill>
            <a:schemeClr val="accent3">
              <a:lumMod val="20000"/>
              <a:lumOff val="80000"/>
            </a:schemeClr>
          </a:solidFill>
          <a:scene3d>
            <a:camera prst="orthographicFront"/>
            <a:lightRig rig="threePt" dir="t"/>
          </a:scene3d>
          <a:sp3d>
            <a:bevelT prst="slope"/>
          </a:sp3d>
        </p:spPr>
        <p:txBody>
          <a:bodyPr>
            <a:normAutofit fontScale="85000" lnSpcReduction="10000"/>
          </a:bodyPr>
          <a:lstStyle/>
          <a:p>
            <a:r>
              <a:rPr lang="es-CO" dirty="0"/>
              <a:t> </a:t>
            </a:r>
            <a:r>
              <a:rPr lang="es-CO" sz="3000" b="1" u="sng" dirty="0"/>
              <a:t>Todas las </a:t>
            </a:r>
            <a:r>
              <a:rPr lang="es-CO" sz="3000" b="1" u="sng" dirty="0" smtClean="0"/>
              <a:t>cosas</a:t>
            </a:r>
            <a:r>
              <a:rPr lang="es-CO" dirty="0" smtClean="0"/>
              <a:t>:  Se referirse </a:t>
            </a:r>
            <a:r>
              <a:rPr lang="es-CO" dirty="0"/>
              <a:t>especialmente a “las aflicciones del tiempo presente</a:t>
            </a:r>
            <a:r>
              <a:rPr lang="es-CO" dirty="0" smtClean="0"/>
              <a:t>”, </a:t>
            </a:r>
            <a:r>
              <a:rPr lang="es-CO" b="1" dirty="0" smtClean="0"/>
              <a:t>Les </a:t>
            </a:r>
            <a:r>
              <a:rPr lang="es-CO" b="1" dirty="0"/>
              <a:t>ayudan</a:t>
            </a:r>
            <a:r>
              <a:rPr lang="es-CO" u="sng" dirty="0"/>
              <a:t>.</a:t>
            </a:r>
            <a:r>
              <a:rPr lang="es-CO" dirty="0"/>
              <a:t> </a:t>
            </a:r>
            <a:r>
              <a:rPr lang="es-CO" dirty="0" smtClean="0"/>
              <a:t>“</a:t>
            </a:r>
            <a:r>
              <a:rPr lang="es-CO" dirty="0"/>
              <a:t>todo opera para bien”, </a:t>
            </a:r>
            <a:r>
              <a:rPr lang="es-CO" dirty="0" smtClean="0">
                <a:solidFill>
                  <a:srgbClr val="FF0000"/>
                </a:solidFill>
              </a:rPr>
              <a:t>Es </a:t>
            </a:r>
            <a:r>
              <a:rPr lang="es-CO" dirty="0">
                <a:solidFill>
                  <a:srgbClr val="FF0000"/>
                </a:solidFill>
              </a:rPr>
              <a:t>decir, no son las cosas las que obran, sino que es Dios quien aprovecha de las circunstancias para obrar u operar para bien de quienes le aman.</a:t>
            </a:r>
            <a:r>
              <a:rPr lang="es-CO" dirty="0"/>
              <a:t> </a:t>
            </a:r>
          </a:p>
          <a:p>
            <a:r>
              <a:rPr lang="es-CO" dirty="0"/>
              <a:t> </a:t>
            </a:r>
            <a:r>
              <a:rPr lang="es-CO" sz="3000" b="1" dirty="0"/>
              <a:t>A bien</a:t>
            </a:r>
            <a:r>
              <a:rPr lang="es-CO" dirty="0"/>
              <a:t>. </a:t>
            </a:r>
            <a:r>
              <a:rPr lang="es-CO" dirty="0" smtClean="0"/>
              <a:t>Quiere decir que Nada </a:t>
            </a:r>
            <a:r>
              <a:rPr lang="es-CO" dirty="0"/>
              <a:t>puede lesionar a un cristiano a menos que lo permita nuestro Señor (</a:t>
            </a:r>
            <a:r>
              <a:rPr lang="es-CO" u="sng" dirty="0">
                <a:solidFill>
                  <a:srgbClr val="FF0000"/>
                </a:solidFill>
              </a:rPr>
              <a:t>ver </a:t>
            </a:r>
            <a:r>
              <a:rPr lang="es-CO" u="sng" dirty="0" smtClean="0">
                <a:solidFill>
                  <a:srgbClr val="FF0000"/>
                </a:solidFill>
              </a:rPr>
              <a:t>Job_1:12 y Job_2:6</a:t>
            </a:r>
            <a:r>
              <a:rPr lang="es-CO" u="sng" dirty="0"/>
              <a:t>).</a:t>
            </a:r>
            <a:r>
              <a:rPr lang="es-CO" dirty="0"/>
              <a:t> Todo lo que se permite ayuda para bien a los que aman a Dios. Si Dios permite que nos sobrevengan sufrimientos y perplejidades, no es para destruirnos sino para refinarnos y santificarnos (</a:t>
            </a:r>
            <a:r>
              <a:rPr lang="es-CO" u="sng" dirty="0" smtClean="0">
                <a:solidFill>
                  <a:srgbClr val="FF0000"/>
                </a:solidFill>
              </a:rPr>
              <a:t>ver </a:t>
            </a:r>
            <a:r>
              <a:rPr lang="es-CO" u="sng" dirty="0" err="1" smtClean="0">
                <a:solidFill>
                  <a:srgbClr val="FF0000"/>
                </a:solidFill>
              </a:rPr>
              <a:t>Rom</a:t>
            </a:r>
            <a:r>
              <a:rPr lang="es-CO" u="sng" dirty="0" smtClean="0">
                <a:solidFill>
                  <a:srgbClr val="FF0000"/>
                </a:solidFill>
              </a:rPr>
              <a:t>. 8:17</a:t>
            </a:r>
            <a:r>
              <a:rPr lang="es-CO" dirty="0"/>
              <a:t>). </a:t>
            </a:r>
            <a:endParaRPr lang="es-CO" dirty="0" smtClean="0"/>
          </a:p>
          <a:p>
            <a:pPr marL="0" indent="0">
              <a:buNone/>
            </a:pPr>
            <a:r>
              <a:rPr lang="es-CO" sz="3000" b="1" dirty="0" smtClean="0"/>
              <a:t>      Las </a:t>
            </a:r>
            <a:r>
              <a:rPr lang="es-CO" sz="3000" b="1" dirty="0"/>
              <a:t>dificultades y los desengaños de esta vida </a:t>
            </a:r>
            <a:r>
              <a:rPr lang="es-CO" sz="3000" b="1" dirty="0" smtClean="0"/>
              <a:t>hacen varias cosas:</a:t>
            </a:r>
          </a:p>
          <a:p>
            <a:pPr marL="0" indent="0">
              <a:buNone/>
            </a:pPr>
            <a:r>
              <a:rPr lang="es-CO" sz="3300" b="1" dirty="0" smtClean="0"/>
              <a:t>1</a:t>
            </a:r>
            <a:r>
              <a:rPr lang="es-CO" dirty="0" smtClean="0"/>
              <a:t>). Que </a:t>
            </a:r>
            <a:r>
              <a:rPr lang="es-CO" dirty="0"/>
              <a:t>perdamos el apego a este mundo y nos impulsan a mirar al cielo como nuestro hogar. </a:t>
            </a:r>
            <a:endParaRPr lang="es-CO" dirty="0" smtClean="0"/>
          </a:p>
          <a:p>
            <a:pPr marL="0" indent="0">
              <a:buNone/>
            </a:pPr>
            <a:r>
              <a:rPr lang="es-CO" sz="3300" b="1" dirty="0" smtClean="0"/>
              <a:t>2</a:t>
            </a:r>
            <a:r>
              <a:rPr lang="es-CO" dirty="0" smtClean="0"/>
              <a:t>). Nos </a:t>
            </a:r>
            <a:r>
              <a:rPr lang="es-CO" dirty="0"/>
              <a:t>enseñan la verdad en cuanto a nuestra condición frágil y perecedera, y hacen que dependamos de Dios para recibir apoyo y salvación. </a:t>
            </a:r>
            <a:endParaRPr lang="es-CO" dirty="0" smtClean="0"/>
          </a:p>
          <a:p>
            <a:pPr marL="0" indent="0">
              <a:buNone/>
            </a:pPr>
            <a:r>
              <a:rPr lang="es-CO" sz="3300" b="1" dirty="0" smtClean="0"/>
              <a:t>3</a:t>
            </a:r>
            <a:r>
              <a:rPr lang="es-CO" dirty="0" smtClean="0"/>
              <a:t>). También </a:t>
            </a:r>
            <a:r>
              <a:rPr lang="es-CO" dirty="0"/>
              <a:t>desarrollan en nosotros un espíritu más humilde y sumiso, una disposición más paciente y tierna. </a:t>
            </a:r>
            <a:endParaRPr lang="es-CO" dirty="0" smtClean="0"/>
          </a:p>
          <a:p>
            <a:r>
              <a:rPr lang="es-CO" dirty="0" smtClean="0"/>
              <a:t>Esto </a:t>
            </a:r>
            <a:r>
              <a:rPr lang="es-CO" dirty="0"/>
              <a:t>lo han experimentado los hijos de Dios a través de la historia, y al final de sus vidas han podido decir que fueron afligidos para su bien </a:t>
            </a:r>
            <a:r>
              <a:rPr lang="es-CO" dirty="0" smtClean="0">
                <a:solidFill>
                  <a:srgbClr val="FF0000"/>
                </a:solidFill>
              </a:rPr>
              <a:t>(Ver Sal. 119:67;71</a:t>
            </a:r>
            <a:r>
              <a:rPr lang="es-CO" dirty="0">
                <a:solidFill>
                  <a:srgbClr val="FF0000"/>
                </a:solidFill>
              </a:rPr>
              <a:t>; Y</a:t>
            </a:r>
            <a:r>
              <a:rPr lang="es-CO" dirty="0" smtClean="0">
                <a:solidFill>
                  <a:srgbClr val="FF0000"/>
                </a:solidFill>
              </a:rPr>
              <a:t> Heb.12:11</a:t>
            </a:r>
            <a:r>
              <a:rPr lang="es-CO" dirty="0">
                <a:solidFill>
                  <a:srgbClr val="FF0000"/>
                </a:solidFill>
              </a:rPr>
              <a:t>). </a:t>
            </a:r>
            <a:r>
              <a:rPr lang="es-CO" dirty="0"/>
              <a:t>Antes de morir José dijo a sus hermanos: “Vosotros pensasteis mal contra mí, mas Dios lo encaminó a bien” </a:t>
            </a:r>
            <a:r>
              <a:rPr lang="es-CO" dirty="0">
                <a:solidFill>
                  <a:srgbClr val="FF0000"/>
                </a:solidFill>
              </a:rPr>
              <a:t>(</a:t>
            </a:r>
            <a:r>
              <a:rPr lang="es-CO" dirty="0" smtClean="0">
                <a:solidFill>
                  <a:srgbClr val="FF0000"/>
                </a:solidFill>
              </a:rPr>
              <a:t>Gen. 50:20</a:t>
            </a:r>
            <a:r>
              <a:rPr lang="es-CO" dirty="0">
                <a:solidFill>
                  <a:srgbClr val="FF0000"/>
                </a:solidFill>
              </a:rPr>
              <a:t>). </a:t>
            </a:r>
          </a:p>
        </p:txBody>
      </p:sp>
    </p:spTree>
    <p:extLst>
      <p:ext uri="{BB962C8B-B14F-4D97-AF65-F5344CB8AC3E}">
        <p14:creationId xmlns:p14="http://schemas.microsoft.com/office/powerpoint/2010/main" val="421131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b="1" i="1" dirty="0" smtClean="0"/>
              <a:t>Como ejemplo, estos </a:t>
            </a:r>
            <a:r>
              <a:rPr lang="es-CO" b="1" i="1" dirty="0"/>
              <a:t>c</a:t>
            </a:r>
            <a:r>
              <a:rPr lang="es-CO" b="1" i="1" dirty="0" smtClean="0"/>
              <a:t>uatro siervos de Dios, fueron sometidos a duras pruebas.</a:t>
            </a:r>
            <a:endParaRPr lang="es-CO" b="1" i="1" dirty="0"/>
          </a:p>
        </p:txBody>
      </p:sp>
      <p:sp>
        <p:nvSpPr>
          <p:cNvPr id="3" name="Marcador de contenido 2"/>
          <p:cNvSpPr>
            <a:spLocks noGrp="1"/>
          </p:cNvSpPr>
          <p:nvPr>
            <p:ph idx="1"/>
          </p:nvPr>
        </p:nvSpPr>
        <p:spPr>
          <a:xfrm>
            <a:off x="838200" y="5582653"/>
            <a:ext cx="10515600" cy="1058779"/>
          </a:xfrm>
        </p:spPr>
        <p:txBody>
          <a:bodyPr>
            <a:normAutofit fontScale="92500" lnSpcReduction="10000"/>
          </a:bodyPr>
          <a:lstStyle/>
          <a:p>
            <a:pPr marL="0" indent="0" algn="ctr">
              <a:buNone/>
            </a:pPr>
            <a:r>
              <a:rPr lang="es-CO" b="1" i="1" dirty="0" smtClean="0"/>
              <a:t>A través de ellas, Quizá Dios quería transformar sus caracteres, para que fuera semejante al carácter de Cristo, que de otra manera, no hubieran podido alcanzar. </a:t>
            </a:r>
            <a:endParaRPr lang="es-CO" b="1" i="1" dirty="0"/>
          </a:p>
        </p:txBody>
      </p:sp>
      <p:pic>
        <p:nvPicPr>
          <p:cNvPr id="4" name="Imagen 3"/>
          <p:cNvPicPr>
            <a:picLocks noChangeAspect="1"/>
          </p:cNvPicPr>
          <p:nvPr/>
        </p:nvPicPr>
        <p:blipFill>
          <a:blip r:embed="rId2"/>
          <a:stretch>
            <a:fillRect/>
          </a:stretch>
        </p:blipFill>
        <p:spPr>
          <a:xfrm>
            <a:off x="1046746" y="1975685"/>
            <a:ext cx="3557337" cy="3398420"/>
          </a:xfrm>
          <a:prstGeom prst="rect">
            <a:avLst/>
          </a:prstGeom>
        </p:spPr>
      </p:pic>
      <p:pic>
        <p:nvPicPr>
          <p:cNvPr id="5" name="Imagen 4"/>
          <p:cNvPicPr>
            <a:picLocks noChangeAspect="1"/>
          </p:cNvPicPr>
          <p:nvPr/>
        </p:nvPicPr>
        <p:blipFill>
          <a:blip r:embed="rId3"/>
          <a:stretch>
            <a:fillRect/>
          </a:stretch>
        </p:blipFill>
        <p:spPr>
          <a:xfrm>
            <a:off x="4862512" y="1941095"/>
            <a:ext cx="3224464" cy="3433010"/>
          </a:xfrm>
          <a:prstGeom prst="rect">
            <a:avLst/>
          </a:prstGeom>
        </p:spPr>
      </p:pic>
      <p:pic>
        <p:nvPicPr>
          <p:cNvPr id="6" name="Imagen 5"/>
          <p:cNvPicPr>
            <a:picLocks noChangeAspect="1"/>
          </p:cNvPicPr>
          <p:nvPr/>
        </p:nvPicPr>
        <p:blipFill>
          <a:blip r:embed="rId4"/>
          <a:stretch>
            <a:fillRect/>
          </a:stretch>
        </p:blipFill>
        <p:spPr>
          <a:xfrm>
            <a:off x="8245642" y="1899236"/>
            <a:ext cx="3108158" cy="3398420"/>
          </a:xfrm>
          <a:prstGeom prst="rect">
            <a:avLst/>
          </a:prstGeom>
        </p:spPr>
      </p:pic>
      <p:sp>
        <p:nvSpPr>
          <p:cNvPr id="7" name="Rectángulo 6"/>
          <p:cNvSpPr/>
          <p:nvPr/>
        </p:nvSpPr>
        <p:spPr>
          <a:xfrm>
            <a:off x="8245642" y="4839990"/>
            <a:ext cx="3108158" cy="400110"/>
          </a:xfrm>
          <a:prstGeom prst="rect">
            <a:avLst/>
          </a:prstGeom>
          <a:solidFill>
            <a:srgbClr val="FFFF0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000" b="1" i="0" u="none" strike="noStrike" kern="1200" cap="none" spc="0" normalizeH="0" baseline="0" noProof="0" dirty="0" smtClean="0">
                <a:ln>
                  <a:noFill/>
                </a:ln>
                <a:solidFill>
                  <a:prstClr val="black"/>
                </a:solidFill>
                <a:effectLst/>
                <a:uLnTx/>
                <a:uFillTx/>
                <a:latin typeface="Calibri" panose="020F0502020204030204"/>
                <a:ea typeface="+mn-ea"/>
                <a:cs typeface="+mn-cs"/>
              </a:rPr>
              <a:t>  Juan </a:t>
            </a:r>
            <a:r>
              <a:rPr kumimoji="0" lang="es-CO" sz="2000" b="1" i="0" u="none" strike="noStrike" kern="1200" cap="none" spc="0" normalizeH="0" baseline="0" noProof="0" dirty="0">
                <a:ln>
                  <a:noFill/>
                </a:ln>
                <a:solidFill>
                  <a:prstClr val="black"/>
                </a:solidFill>
                <a:effectLst/>
                <a:uLnTx/>
                <a:uFillTx/>
                <a:latin typeface="Calibri" panose="020F0502020204030204"/>
                <a:ea typeface="+mn-ea"/>
                <a:cs typeface="+mn-cs"/>
              </a:rPr>
              <a:t>en la isla de Patmos</a:t>
            </a:r>
          </a:p>
        </p:txBody>
      </p:sp>
    </p:spTree>
    <p:extLst>
      <p:ext uri="{BB962C8B-B14F-4D97-AF65-F5344CB8AC3E}">
        <p14:creationId xmlns:p14="http://schemas.microsoft.com/office/powerpoint/2010/main" val="1787168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0842" y="336884"/>
            <a:ext cx="11582400" cy="6192253"/>
          </a:xfrm>
          <a:solidFill>
            <a:schemeClr val="accent3">
              <a:lumMod val="20000"/>
              <a:lumOff val="80000"/>
            </a:schemeClr>
          </a:solidFill>
          <a:scene3d>
            <a:camera prst="orthographicFront"/>
            <a:lightRig rig="threePt" dir="t"/>
          </a:scene3d>
          <a:sp3d>
            <a:bevelT prst="slope"/>
          </a:sp3d>
        </p:spPr>
        <p:txBody>
          <a:bodyPr>
            <a:normAutofit lnSpcReduction="10000"/>
          </a:bodyPr>
          <a:lstStyle/>
          <a:p>
            <a:pPr marL="0" indent="0">
              <a:buNone/>
            </a:pPr>
            <a:r>
              <a:rPr lang="es-CO" sz="3500" b="1" dirty="0" smtClean="0"/>
              <a:t>Conforme a su Propósito</a:t>
            </a:r>
            <a:r>
              <a:rPr lang="es-CO" sz="3500" b="1" dirty="0"/>
              <a:t>. </a:t>
            </a:r>
          </a:p>
          <a:p>
            <a:r>
              <a:rPr lang="es-CO" dirty="0"/>
              <a:t>  </a:t>
            </a:r>
            <a:r>
              <a:rPr lang="es-CO" dirty="0" smtClean="0"/>
              <a:t>En Griego,  </a:t>
            </a:r>
            <a:r>
              <a:rPr lang="es-CO" dirty="0"/>
              <a:t>próthesis, que significa colocar algo ante la vista de otros. En ese sentido se aplica al pan que era colocado sobre la mesa de la proposición </a:t>
            </a:r>
            <a:r>
              <a:rPr lang="es-CO" dirty="0" smtClean="0"/>
              <a:t>(Ver Mat.12:4</a:t>
            </a:r>
            <a:r>
              <a:rPr lang="es-CO" dirty="0"/>
              <a:t>; </a:t>
            </a:r>
            <a:r>
              <a:rPr lang="es-CO" dirty="0" smtClean="0"/>
              <a:t>Mar.2:26</a:t>
            </a:r>
            <a:r>
              <a:rPr lang="es-CO" dirty="0"/>
              <a:t>; </a:t>
            </a:r>
            <a:r>
              <a:rPr lang="es-CO" dirty="0" smtClean="0"/>
              <a:t>Luk.6:4</a:t>
            </a:r>
            <a:r>
              <a:rPr lang="es-CO" dirty="0"/>
              <a:t>). </a:t>
            </a:r>
            <a:endParaRPr lang="es-CO" dirty="0" smtClean="0"/>
          </a:p>
          <a:p>
            <a:endParaRPr lang="es-CO" dirty="0" smtClean="0">
              <a:solidFill>
                <a:srgbClr val="FF0000"/>
              </a:solidFill>
            </a:endParaRPr>
          </a:p>
          <a:p>
            <a:endParaRPr lang="es-CO" dirty="0">
              <a:solidFill>
                <a:srgbClr val="FF0000"/>
              </a:solidFill>
            </a:endParaRPr>
          </a:p>
          <a:p>
            <a:r>
              <a:rPr lang="es-CO" dirty="0" smtClean="0">
                <a:solidFill>
                  <a:srgbClr val="FF0000"/>
                </a:solidFill>
              </a:rPr>
              <a:t>El </a:t>
            </a:r>
            <a:r>
              <a:rPr lang="es-CO" dirty="0">
                <a:solidFill>
                  <a:srgbClr val="FF0000"/>
                </a:solidFill>
              </a:rPr>
              <a:t>eterno propósito de Dios </a:t>
            </a:r>
            <a:r>
              <a:rPr lang="es-CO" dirty="0" smtClean="0">
                <a:solidFill>
                  <a:srgbClr val="FF0000"/>
                </a:solidFill>
              </a:rPr>
              <a:t>es </a:t>
            </a:r>
            <a:r>
              <a:rPr lang="es-CO" dirty="0">
                <a:solidFill>
                  <a:srgbClr val="FF0000"/>
                </a:solidFill>
              </a:rPr>
              <a:t>salvar a los pecadores por medio de la gracia</a:t>
            </a:r>
            <a:r>
              <a:rPr lang="es-CO" dirty="0"/>
              <a:t> (</a:t>
            </a:r>
            <a:r>
              <a:rPr lang="es-CO" dirty="0" smtClean="0"/>
              <a:t>2Ti. 1:9</a:t>
            </a:r>
            <a:r>
              <a:rPr lang="es-CO" dirty="0"/>
              <a:t>); y como este es el “</a:t>
            </a:r>
            <a:r>
              <a:rPr lang="es-CO" i="1" dirty="0"/>
              <a:t>propósito del que hace todas las cosas según el designio de su voluntad</a:t>
            </a:r>
            <a:r>
              <a:rPr lang="es-CO" dirty="0"/>
              <a:t>” </a:t>
            </a:r>
            <a:r>
              <a:rPr lang="es-CO" dirty="0" smtClean="0"/>
              <a:t>(Ef.1:11), se </a:t>
            </a:r>
            <a:r>
              <a:rPr lang="es-CO" dirty="0"/>
              <a:t>deduce entonces que “todas las cosas” deben ayudar “a bien” a los “llamados” conforme a ese propósito. </a:t>
            </a:r>
          </a:p>
          <a:p>
            <a:r>
              <a:rPr lang="es-CO" dirty="0"/>
              <a:t> </a:t>
            </a:r>
            <a:endParaRPr lang="es-CO" dirty="0" smtClean="0"/>
          </a:p>
          <a:p>
            <a:r>
              <a:rPr lang="es-CO" dirty="0" smtClean="0">
                <a:solidFill>
                  <a:srgbClr val="FF0000"/>
                </a:solidFill>
              </a:rPr>
              <a:t>Pablo </a:t>
            </a:r>
            <a:r>
              <a:rPr lang="es-CO" dirty="0">
                <a:solidFill>
                  <a:srgbClr val="FF0000"/>
                </a:solidFill>
              </a:rPr>
              <a:t>reconoce plenamente la libertad de la voluntad humana</a:t>
            </a:r>
            <a:r>
              <a:rPr lang="es-CO" dirty="0"/>
              <a:t>. </a:t>
            </a:r>
            <a:r>
              <a:rPr lang="es-CO" dirty="0" smtClean="0"/>
              <a:t>Pero </a:t>
            </a:r>
            <a:r>
              <a:rPr lang="es-CO" dirty="0"/>
              <a:t>él siempre ve detrás de todo la soberanía y el propósito de Dios. Y no hay contradicción en esto, </a:t>
            </a:r>
            <a:r>
              <a:rPr lang="es-CO" dirty="0">
                <a:solidFill>
                  <a:srgbClr val="FF0000"/>
                </a:solidFill>
              </a:rPr>
              <a:t>pues el propósito de Dios de salvar al hombre se lleva a cabo por medio del debido ejercicio de la voluntad de los seres humanos</a:t>
            </a:r>
            <a:r>
              <a:rPr lang="es-CO" dirty="0"/>
              <a:t>. </a:t>
            </a:r>
          </a:p>
          <a:p>
            <a:endParaRPr lang="es-CO" dirty="0"/>
          </a:p>
        </p:txBody>
      </p:sp>
    </p:spTree>
    <p:extLst>
      <p:ext uri="{BB962C8B-B14F-4D97-AF65-F5344CB8AC3E}">
        <p14:creationId xmlns:p14="http://schemas.microsoft.com/office/powerpoint/2010/main" val="2256259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2548863" y="286085"/>
            <a:ext cx="6919560" cy="6157494"/>
          </a:xfrm>
          <a:prstGeom prst="rect">
            <a:avLst/>
          </a:prstGeom>
        </p:spPr>
      </p:pic>
    </p:spTree>
    <p:extLst>
      <p:ext uri="{BB962C8B-B14F-4D97-AF65-F5344CB8AC3E}">
        <p14:creationId xmlns:p14="http://schemas.microsoft.com/office/powerpoint/2010/main" val="1890594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0632" y="272715"/>
            <a:ext cx="6769768" cy="4058653"/>
          </a:xfrm>
        </p:spPr>
        <p:txBody>
          <a:bodyPr>
            <a:normAutofit lnSpcReduction="10000"/>
          </a:bodyPr>
          <a:lstStyle/>
          <a:p>
            <a:pPr marL="0" indent="0">
              <a:buNone/>
            </a:pPr>
            <a:r>
              <a:rPr lang="es-CO" sz="3600" b="1" i="1" dirty="0" smtClean="0"/>
              <a:t>Son </a:t>
            </a:r>
            <a:r>
              <a:rPr lang="es-CO" sz="3600" b="1" i="1" dirty="0"/>
              <a:t>llamados. </a:t>
            </a:r>
          </a:p>
          <a:p>
            <a:r>
              <a:rPr lang="es-CO" dirty="0" smtClean="0"/>
              <a:t>A </a:t>
            </a:r>
            <a:r>
              <a:rPr lang="es-CO" dirty="0"/>
              <a:t>los cristianos se los denomina “llamados” porque Dios, mediante el Evangelio, los ha invitado a ser salvos. La salvación nunca se impone al pecador renuente, sino que el individuo la recibe al aceptar la invitación por el libre ejercicio de su voluntad junto con la exhortación, Dios hace llegar al corazón la influencia del Espíritu Santo para hacer efectiva la invitación. </a:t>
            </a:r>
          </a:p>
        </p:txBody>
      </p:sp>
      <p:pic>
        <p:nvPicPr>
          <p:cNvPr id="4" name="Imagen 3"/>
          <p:cNvPicPr>
            <a:picLocks noChangeAspect="1"/>
          </p:cNvPicPr>
          <p:nvPr/>
        </p:nvPicPr>
        <p:blipFill>
          <a:blip r:embed="rId2"/>
          <a:stretch>
            <a:fillRect/>
          </a:stretch>
        </p:blipFill>
        <p:spPr>
          <a:xfrm>
            <a:off x="7443537" y="531896"/>
            <a:ext cx="4281487" cy="3623009"/>
          </a:xfrm>
          <a:prstGeom prst="rect">
            <a:avLst/>
          </a:prstGeom>
        </p:spPr>
      </p:pic>
      <p:sp>
        <p:nvSpPr>
          <p:cNvPr id="5" name="Rectángulo 4"/>
          <p:cNvSpPr/>
          <p:nvPr/>
        </p:nvSpPr>
        <p:spPr>
          <a:xfrm>
            <a:off x="240632" y="4331368"/>
            <a:ext cx="11484392" cy="2369880"/>
          </a:xfrm>
          <a:prstGeom prst="rect">
            <a:avLst/>
          </a:prstGeom>
          <a:solidFill>
            <a:schemeClr val="accent3">
              <a:lumMod val="20000"/>
              <a:lumOff val="80000"/>
            </a:schemeClr>
          </a:solidFill>
          <a:scene3d>
            <a:camera prst="orthographicFront"/>
            <a:lightRig rig="threePt" dir="t"/>
          </a:scene3d>
          <a:sp3d>
            <a:bevelT prst="slope"/>
          </a:sp3d>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Los que “aman a Dios” han experimentado por sí mismos la evidencia de que han sido “llamados” “conforme a su propósito”, pues la invitación ha producido el propósito determinado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Rom.8:16).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Mi invitación es que aceptes el llamado que Dios te hace hoy, mañana puede ser tarde. </a:t>
            </a:r>
            <a:r>
              <a:rPr kumimoji="0" lang="es-CO" sz="3600" b="1" i="1" u="none" strike="noStrike" kern="1200" cap="none" spc="0" normalizeH="0" baseline="0" noProof="0" dirty="0" smtClean="0">
                <a:ln>
                  <a:noFill/>
                </a:ln>
                <a:solidFill>
                  <a:prstClr val="black"/>
                </a:solidFill>
                <a:effectLst/>
                <a:uLnTx/>
                <a:uFillTx/>
                <a:latin typeface="Calibri" panose="020F0502020204030204"/>
                <a:ea typeface="+mn-ea"/>
                <a:cs typeface="+mn-cs"/>
              </a:rPr>
              <a:t>Cristo </a:t>
            </a:r>
            <a:r>
              <a:rPr kumimoji="0" lang="es-CO" sz="3600" b="1" i="1" u="none" strike="noStrike" kern="1200" cap="none" spc="0" normalizeH="0" baseline="0" noProof="0" smtClean="0">
                <a:ln>
                  <a:noFill/>
                </a:ln>
                <a:solidFill>
                  <a:prstClr val="black"/>
                </a:solidFill>
                <a:effectLst/>
                <a:uLnTx/>
                <a:uFillTx/>
                <a:latin typeface="Calibri" panose="020F0502020204030204"/>
                <a:ea typeface="+mn-ea"/>
                <a:cs typeface="+mn-cs"/>
              </a:rPr>
              <a:t>regresa pronto: </a:t>
            </a:r>
            <a:r>
              <a:rPr kumimoji="0" lang="es-CO" sz="3600" b="1" i="1" u="none" strike="noStrike" kern="1200" cap="none" spc="0" normalizeH="0" baseline="0" noProof="0" dirty="0" smtClean="0">
                <a:ln>
                  <a:noFill/>
                </a:ln>
                <a:solidFill>
                  <a:prstClr val="black"/>
                </a:solidFill>
                <a:effectLst/>
                <a:uLnTx/>
                <a:uFillTx/>
                <a:latin typeface="Calibri" panose="020F0502020204030204"/>
                <a:ea typeface="+mn-ea"/>
                <a:cs typeface="+mn-cs"/>
              </a:rPr>
              <a:t>Prepárate. </a:t>
            </a:r>
            <a:endParaRPr kumimoji="0" lang="es-CO" sz="3600" b="1"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4164783"/>
      </p:ext>
    </p:extLst>
  </p:cSld>
  <p:clrMapOvr>
    <a:masterClrMapping/>
  </p:clrMapOvr>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922</Words>
  <Application>Microsoft Office PowerPoint</Application>
  <PresentationFormat>Panorámica</PresentationFormat>
  <Paragraphs>29</Paragraphs>
  <Slides>8</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8</vt:i4>
      </vt:variant>
    </vt:vector>
  </HeadingPairs>
  <TitlesOfParts>
    <vt:vector size="12" baseType="lpstr">
      <vt:lpstr>Arial</vt:lpstr>
      <vt:lpstr>Calibri</vt:lpstr>
      <vt:lpstr>Calibri Light</vt:lpstr>
      <vt:lpstr>1_Tema de Office</vt:lpstr>
      <vt:lpstr>DIOS NOS HABLA A TRAVÉS DEL SUFRIMIENTO.</vt:lpstr>
      <vt:lpstr>Presentación de PowerPoint</vt:lpstr>
      <vt:lpstr>Presentación de PowerPoint</vt:lpstr>
      <vt:lpstr>Presentación de PowerPoint</vt:lpstr>
      <vt:lpstr>Como ejemplo, estos cuatro siervos de Dios, fueron sometidos a duras pruebas.</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NOS HABLA A TRAVÉS DEL SUFFRIMIENTO</dc:title>
  <dc:creator>Usuario de Windows</dc:creator>
  <cp:lastModifiedBy>Usuario de Windows</cp:lastModifiedBy>
  <cp:revision>5</cp:revision>
  <dcterms:created xsi:type="dcterms:W3CDTF">2019-01-05T17:01:51Z</dcterms:created>
  <dcterms:modified xsi:type="dcterms:W3CDTF">2019-01-05T19:09:16Z</dcterms:modified>
</cp:coreProperties>
</file>